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58" r:id="rId6"/>
    <p:sldId id="259"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DF0B9E-2DC2-4E5F-94A0-0B031CDAAC14}"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F0B9E-2DC2-4E5F-94A0-0B031CDAAC14}"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F0B9E-2DC2-4E5F-94A0-0B031CDAAC14}"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DF0B9E-2DC2-4E5F-94A0-0B031CDAAC14}"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DF0B9E-2DC2-4E5F-94A0-0B031CDAAC14}" type="datetimeFigureOut">
              <a:rPr lang="en-US" smtClean="0"/>
              <a:pPr/>
              <a:t>9/15/2010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DF0B9E-2DC2-4E5F-94A0-0B031CDAAC14}"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DF0B9E-2DC2-4E5F-94A0-0B031CDAAC14}" type="datetimeFigureOut">
              <a:rPr lang="en-US" smtClean="0"/>
              <a:pPr/>
              <a:t>9/15/2010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DF0B9E-2DC2-4E5F-94A0-0B031CDAAC14}" type="datetimeFigureOut">
              <a:rPr lang="en-US" smtClean="0"/>
              <a:pPr/>
              <a:t>9/15/2010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F0B9E-2DC2-4E5F-94A0-0B031CDAAC14}" type="datetimeFigureOut">
              <a:rPr lang="en-US" smtClean="0"/>
              <a:pPr/>
              <a:t>9/15/2010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F0B9E-2DC2-4E5F-94A0-0B031CDAAC14}"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F0B9E-2DC2-4E5F-94A0-0B031CDAAC14}" type="datetimeFigureOut">
              <a:rPr lang="en-US" smtClean="0"/>
              <a:pPr/>
              <a:t>9/15/2010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AE858D-D216-43FA-877A-19AE27F00C4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DF0B9E-2DC2-4E5F-94A0-0B031CDAAC14}" type="datetimeFigureOut">
              <a:rPr lang="en-US" smtClean="0"/>
              <a:pPr/>
              <a:t>9/15/2010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E858D-D216-43FA-877A-19AE27F00C4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8" name="Picture 4" descr="http://twoscenarios.typepad.com/photos/uncategorized/2007/04/12/045161679001a34bgt9fqiaqy3_sclzzzzz.jpg"/>
          <p:cNvPicPr>
            <a:picLocks noChangeAspect="1" noChangeArrowheads="1"/>
          </p:cNvPicPr>
          <p:nvPr/>
        </p:nvPicPr>
        <p:blipFill>
          <a:blip r:embed="rId2" cstate="print"/>
          <a:srcRect/>
          <a:stretch>
            <a:fillRect/>
          </a:stretch>
        </p:blipFill>
        <p:spPr bwMode="auto">
          <a:xfrm>
            <a:off x="3733800" y="2438398"/>
            <a:ext cx="4419600" cy="4419602"/>
          </a:xfrm>
          <a:prstGeom prst="rect">
            <a:avLst/>
          </a:prstGeom>
          <a:noFill/>
        </p:spPr>
      </p:pic>
      <p:pic>
        <p:nvPicPr>
          <p:cNvPr id="1030" name="Picture 6" descr="http://t3.gstatic.com/images?q=tbn:y9Z3SjIbB4SIAM:http://www.fortunealley.com/files/imagecache/product_view/files/ims/the-prince.jpg&amp;t=1"/>
          <p:cNvPicPr>
            <a:picLocks noChangeAspect="1" noChangeArrowheads="1"/>
          </p:cNvPicPr>
          <p:nvPr/>
        </p:nvPicPr>
        <p:blipFill>
          <a:blip r:embed="rId3" cstate="print"/>
          <a:srcRect/>
          <a:stretch>
            <a:fillRect/>
          </a:stretch>
        </p:blipFill>
        <p:spPr bwMode="auto">
          <a:xfrm>
            <a:off x="6477000" y="0"/>
            <a:ext cx="2667000" cy="3560582"/>
          </a:xfrm>
          <a:prstGeom prst="rect">
            <a:avLst/>
          </a:prstGeom>
          <a:noFill/>
        </p:spPr>
      </p:pic>
      <p:pic>
        <p:nvPicPr>
          <p:cNvPr id="1032" name="Picture 8" descr="http://t2.gstatic.com/images?q=tbn:2Ot6HnwDrytw3M:http://images.borders.com.au/images/bau/97814027/9781402755033/0/0/plain/machiavellis-the-prince-bold-faced-principles-on-tactics-power-and-politics.jpg&amp;t=1"/>
          <p:cNvPicPr>
            <a:picLocks noChangeAspect="1" noChangeArrowheads="1"/>
          </p:cNvPicPr>
          <p:nvPr/>
        </p:nvPicPr>
        <p:blipFill>
          <a:blip r:embed="rId4" cstate="print"/>
          <a:srcRect/>
          <a:stretch>
            <a:fillRect/>
          </a:stretch>
        </p:blipFill>
        <p:spPr bwMode="auto">
          <a:xfrm>
            <a:off x="1828800" y="3599234"/>
            <a:ext cx="2286000" cy="3258766"/>
          </a:xfrm>
          <a:prstGeom prst="rect">
            <a:avLst/>
          </a:prstGeom>
          <a:noFill/>
        </p:spPr>
      </p:pic>
      <p:pic>
        <p:nvPicPr>
          <p:cNvPr id="9" name="Picture 2" descr="http://t1.gstatic.com/images?q=tbn:Ck8Nwuigan6EUM:http://informedvote.ca/wp-content/uploads/2010/02/The-Prince.jpg&amp;t=1"/>
          <p:cNvPicPr>
            <a:picLocks noChangeAspect="1" noChangeArrowheads="1"/>
          </p:cNvPicPr>
          <p:nvPr/>
        </p:nvPicPr>
        <p:blipFill>
          <a:blip r:embed="rId5" cstate="print"/>
          <a:srcRect/>
          <a:stretch>
            <a:fillRect/>
          </a:stretch>
        </p:blipFill>
        <p:spPr bwMode="auto">
          <a:xfrm>
            <a:off x="533400" y="228600"/>
            <a:ext cx="3019388" cy="4343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9 </a:t>
            </a:r>
            <a:endParaRPr lang="en-US" dirty="0"/>
          </a:p>
        </p:txBody>
      </p:sp>
      <p:sp>
        <p:nvSpPr>
          <p:cNvPr id="3" name="Content Placeholder 2"/>
          <p:cNvSpPr>
            <a:spLocks noGrp="1"/>
          </p:cNvSpPr>
          <p:nvPr>
            <p:ph idx="1"/>
          </p:nvPr>
        </p:nvSpPr>
        <p:spPr>
          <a:xfrm>
            <a:off x="304800" y="1371600"/>
            <a:ext cx="8686800" cy="5257800"/>
          </a:xfrm>
        </p:spPr>
        <p:txBody>
          <a:bodyPr>
            <a:normAutofit/>
          </a:bodyPr>
          <a:lstStyle/>
          <a:p>
            <a:r>
              <a:rPr lang="en-US" dirty="0" smtClean="0"/>
              <a:t>P. 40 “But we now come…”</a:t>
            </a:r>
          </a:p>
          <a:p>
            <a:r>
              <a:rPr lang="en-US" dirty="0" smtClean="0">
                <a:solidFill>
                  <a:srgbClr val="FF0000"/>
                </a:solidFill>
              </a:rPr>
              <a:t>What is civic principality?</a:t>
            </a:r>
          </a:p>
          <a:p>
            <a:r>
              <a:rPr lang="en-US" dirty="0" smtClean="0">
                <a:solidFill>
                  <a:srgbClr val="FF0000"/>
                </a:solidFill>
              </a:rPr>
              <a:t>What are the two major groups in a kingdom</a:t>
            </a:r>
            <a:r>
              <a:rPr lang="en-US" dirty="0" smtClean="0">
                <a:solidFill>
                  <a:srgbClr val="FF0000"/>
                </a:solidFill>
              </a:rPr>
              <a:t>?</a:t>
            </a:r>
          </a:p>
          <a:p>
            <a:r>
              <a:rPr lang="en-US" dirty="0" smtClean="0">
                <a:solidFill>
                  <a:srgbClr val="FF0000"/>
                </a:solidFill>
              </a:rPr>
              <a:t>Why would an aristocracy become a monarchy?</a:t>
            </a:r>
          </a:p>
          <a:p>
            <a:r>
              <a:rPr lang="en-US" dirty="0" smtClean="0">
                <a:solidFill>
                  <a:srgbClr val="FF0000"/>
                </a:solidFill>
              </a:rPr>
              <a:t>Why would a populace create a monarchy? </a:t>
            </a:r>
          </a:p>
          <a:p>
            <a:r>
              <a:rPr lang="en-US" dirty="0" smtClean="0">
                <a:solidFill>
                  <a:srgbClr val="FF0000"/>
                </a:solidFill>
              </a:rPr>
              <a:t>Why does it matter?</a:t>
            </a:r>
          </a:p>
          <a:p>
            <a:pPr>
              <a:buNone/>
            </a:pPr>
            <a:r>
              <a:rPr lang="en-US" dirty="0" smtClean="0"/>
              <a:t>p. 43 “Therefore, a wise prince…”</a:t>
            </a:r>
          </a:p>
          <a:p>
            <a:r>
              <a:rPr lang="en-US" dirty="0" smtClean="0">
                <a:solidFill>
                  <a:srgbClr val="FF0000"/>
                </a:solidFill>
              </a:rPr>
              <a:t> How can a prince make his subjects “have need” of his government?</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11</a:t>
            </a:r>
            <a:endParaRPr lang="en-US" dirty="0"/>
          </a:p>
        </p:txBody>
      </p:sp>
      <p:sp>
        <p:nvSpPr>
          <p:cNvPr id="3" name="Content Placeholder 2"/>
          <p:cNvSpPr>
            <a:spLocks noGrp="1"/>
          </p:cNvSpPr>
          <p:nvPr>
            <p:ph idx="1"/>
          </p:nvPr>
        </p:nvSpPr>
        <p:spPr>
          <a:xfrm>
            <a:off x="381000" y="1600200"/>
            <a:ext cx="8305800" cy="4724400"/>
          </a:xfrm>
        </p:spPr>
        <p:txBody>
          <a:bodyPr>
            <a:normAutofit/>
          </a:bodyPr>
          <a:lstStyle/>
          <a:p>
            <a:r>
              <a:rPr lang="en-US" dirty="0" smtClean="0"/>
              <a:t>P. 47  “It now only remains…”</a:t>
            </a:r>
          </a:p>
          <a:p>
            <a:r>
              <a:rPr lang="en-US" dirty="0" smtClean="0">
                <a:solidFill>
                  <a:srgbClr val="FF0000"/>
                </a:solidFill>
              </a:rPr>
              <a:t>What has been the role of religion in government and politics?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90600"/>
          </a:xfrm>
        </p:spPr>
        <p:txBody>
          <a:bodyPr/>
          <a:lstStyle/>
          <a:p>
            <a:r>
              <a:rPr lang="en-US" dirty="0" smtClean="0"/>
              <a:t>HW on </a:t>
            </a:r>
            <a:r>
              <a:rPr lang="en-US" dirty="0" err="1" smtClean="0"/>
              <a:t>wikispaces</a:t>
            </a:r>
            <a:endParaRPr lang="en-US" dirty="0"/>
          </a:p>
        </p:txBody>
      </p:sp>
      <p:sp>
        <p:nvSpPr>
          <p:cNvPr id="3" name="Content Placeholder 2"/>
          <p:cNvSpPr>
            <a:spLocks noGrp="1"/>
          </p:cNvSpPr>
          <p:nvPr>
            <p:ph idx="1"/>
          </p:nvPr>
        </p:nvSpPr>
        <p:spPr>
          <a:xfrm>
            <a:off x="0" y="1219200"/>
            <a:ext cx="9144000" cy="5410200"/>
          </a:xfrm>
        </p:spPr>
        <p:txBody>
          <a:bodyPr>
            <a:normAutofit fontScale="77500" lnSpcReduction="20000"/>
          </a:bodyPr>
          <a:lstStyle/>
          <a:p>
            <a:pPr>
              <a:buNone/>
            </a:pPr>
            <a:r>
              <a:rPr lang="en-US" dirty="0" smtClean="0"/>
              <a:t>	You </a:t>
            </a:r>
            <a:r>
              <a:rPr lang="en-US" dirty="0" smtClean="0"/>
              <a:t>are a </a:t>
            </a:r>
            <a:r>
              <a:rPr lang="en-US" dirty="0" smtClean="0"/>
              <a:t>prince of a </a:t>
            </a:r>
            <a:r>
              <a:rPr lang="en-US" dirty="0" smtClean="0"/>
              <a:t>kingdom with a populace highly devoted to you but also in reverence of your kingdom’s religious leader, </a:t>
            </a:r>
            <a:r>
              <a:rPr lang="en-US" dirty="0" err="1" smtClean="0"/>
              <a:t>Romera</a:t>
            </a:r>
            <a:r>
              <a:rPr lang="en-US" dirty="0" smtClean="0"/>
              <a:t>.  Lately, you are having disagreements with </a:t>
            </a:r>
            <a:r>
              <a:rPr lang="en-US" dirty="0" err="1" smtClean="0"/>
              <a:t>Romera</a:t>
            </a:r>
            <a:r>
              <a:rPr lang="en-US" dirty="0" smtClean="0"/>
              <a:t> because she is preaching to the people that they deserve land improvements like dykes to keep back the flooding river and stone roads to help people bring goods to market.  Because of these </a:t>
            </a:r>
            <a:r>
              <a:rPr lang="en-US" dirty="0" smtClean="0"/>
              <a:t>deficiencies, </a:t>
            </a:r>
            <a:r>
              <a:rPr lang="en-US" dirty="0" smtClean="0"/>
              <a:t>your people have suffered food shortages the following two </a:t>
            </a:r>
            <a:r>
              <a:rPr lang="en-US" dirty="0" smtClean="0"/>
              <a:t>winters and there have been two uprisings that included the murder of 2 tax collectors and 4 imperial guards.  </a:t>
            </a:r>
            <a:r>
              <a:rPr lang="en-US" dirty="0" smtClean="0"/>
              <a:t>However, you are spending the majority of the imperial budget on </a:t>
            </a:r>
            <a:r>
              <a:rPr lang="en-US" dirty="0" smtClean="0"/>
              <a:t>war, </a:t>
            </a:r>
            <a:r>
              <a:rPr lang="en-US" dirty="0" smtClean="0"/>
              <a:t>as your military is fighting a neighboring kingdom to extend your domain down the river </a:t>
            </a:r>
            <a:r>
              <a:rPr lang="en-US" dirty="0" smtClean="0"/>
              <a:t>valley, attempting to double </a:t>
            </a:r>
            <a:r>
              <a:rPr lang="en-US" dirty="0" smtClean="0"/>
              <a:t>the </a:t>
            </a:r>
            <a:r>
              <a:rPr lang="en-US" dirty="0" smtClean="0"/>
              <a:t>your kingdom’s arable farmland.  </a:t>
            </a:r>
            <a:r>
              <a:rPr lang="en-US" dirty="0" smtClean="0"/>
              <a:t>The nobles of the aristocratic class are supporting the war</a:t>
            </a:r>
            <a:r>
              <a:rPr lang="en-US" dirty="0" smtClean="0"/>
              <a:t>, of course, </a:t>
            </a:r>
            <a:r>
              <a:rPr lang="en-US" dirty="0" smtClean="0"/>
              <a:t>and </a:t>
            </a:r>
            <a:r>
              <a:rPr lang="en-US" dirty="0" smtClean="0"/>
              <a:t>keeping them on your side is to </a:t>
            </a:r>
            <a:r>
              <a:rPr lang="en-US" smtClean="0"/>
              <a:t>your advantage.  </a:t>
            </a:r>
            <a:r>
              <a:rPr lang="en-US" dirty="0" smtClean="0"/>
              <a:t>What might be </a:t>
            </a:r>
            <a:r>
              <a:rPr lang="en-US" dirty="0" smtClean="0"/>
              <a:t>Machiavelli’s </a:t>
            </a:r>
            <a:r>
              <a:rPr lang="en-US" dirty="0" smtClean="0"/>
              <a:t>advice?  What would you do?</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r>
              <a:rPr lang="en-US" dirty="0" smtClean="0"/>
              <a:t>Background</a:t>
            </a:r>
            <a:endParaRPr lang="en-US" dirty="0"/>
          </a:p>
        </p:txBody>
      </p:sp>
      <p:sp>
        <p:nvSpPr>
          <p:cNvPr id="3" name="Content Placeholder 2"/>
          <p:cNvSpPr>
            <a:spLocks noGrp="1"/>
          </p:cNvSpPr>
          <p:nvPr>
            <p:ph idx="1"/>
          </p:nvPr>
        </p:nvSpPr>
        <p:spPr>
          <a:xfrm>
            <a:off x="0" y="1143000"/>
            <a:ext cx="9144000" cy="5715000"/>
          </a:xfrm>
        </p:spPr>
        <p:txBody>
          <a:bodyPr>
            <a:normAutofit/>
          </a:bodyPr>
          <a:lstStyle/>
          <a:p>
            <a:r>
              <a:rPr lang="en-US" dirty="0" smtClean="0"/>
              <a:t>Machiavelli</a:t>
            </a:r>
          </a:p>
          <a:p>
            <a:pPr lvl="1"/>
            <a:r>
              <a:rPr lang="en-US" dirty="0" smtClean="0"/>
              <a:t>1469-1519.  Humanist. Republican (</a:t>
            </a:r>
            <a:r>
              <a:rPr lang="en-US" i="1" dirty="0" smtClean="0"/>
              <a:t>The Discourses</a:t>
            </a:r>
            <a:r>
              <a:rPr lang="en-US" dirty="0" smtClean="0"/>
              <a:t>). Historian. Political scientist. Government official</a:t>
            </a:r>
          </a:p>
          <a:p>
            <a:r>
              <a:rPr lang="en-US" dirty="0" smtClean="0"/>
              <a:t>Historical Context</a:t>
            </a:r>
          </a:p>
          <a:p>
            <a:pPr lvl="1"/>
            <a:r>
              <a:rPr lang="en-US" dirty="0" smtClean="0"/>
              <a:t>Unstable, Renaissance-era Florence, Italy, and Europe. </a:t>
            </a:r>
            <a:r>
              <a:rPr lang="en-US" dirty="0"/>
              <a:t> </a:t>
            </a:r>
            <a:endParaRPr lang="en-US" dirty="0" smtClean="0"/>
          </a:p>
          <a:p>
            <a:r>
              <a:rPr lang="en-US" dirty="0" smtClean="0"/>
              <a:t>Purpose</a:t>
            </a:r>
          </a:p>
          <a:p>
            <a:pPr lvl="1"/>
            <a:r>
              <a:rPr lang="en-US" dirty="0" smtClean="0"/>
              <a:t>Gift for Lorenzo Medici. Solidify and Unify Italy</a:t>
            </a:r>
          </a:p>
          <a:p>
            <a:r>
              <a:rPr lang="en-US" dirty="0" smtClean="0"/>
              <a:t>Reputation and Use</a:t>
            </a:r>
          </a:p>
          <a:p>
            <a:pPr lvl="1"/>
            <a:r>
              <a:rPr lang="en-US" dirty="0" smtClean="0"/>
              <a:t>Dictatorial readers.  Nationalism.  Unification. </a:t>
            </a:r>
            <a:r>
              <a:rPr lang="en-US" dirty="0"/>
              <a:t> </a:t>
            </a:r>
            <a:r>
              <a:rPr lang="en-US" dirty="0" smtClean="0"/>
              <a:t>Strength.  </a:t>
            </a:r>
            <a:r>
              <a:rPr lang="en-US" i="1" dirty="0" err="1" smtClean="0"/>
              <a:t>Realpolitik</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48400" y="5334000"/>
            <a:ext cx="2438400" cy="792163"/>
          </a:xfrm>
        </p:spPr>
        <p:txBody>
          <a:bodyPr>
            <a:normAutofit fontScale="85000" lnSpcReduction="20000"/>
          </a:bodyPr>
          <a:lstStyle/>
          <a:p>
            <a:pPr>
              <a:buNone/>
            </a:pPr>
            <a:r>
              <a:rPr lang="en-US" dirty="0" smtClean="0"/>
              <a:t>	Lorenzo the Magnificent</a:t>
            </a:r>
            <a:endParaRPr lang="en-US" dirty="0"/>
          </a:p>
        </p:txBody>
      </p:sp>
      <p:pic>
        <p:nvPicPr>
          <p:cNvPr id="4098" name="Picture 2" descr="http://www.wwnorton.com/college/history/ralph/ralimage/map18ita.jpg"/>
          <p:cNvPicPr>
            <a:picLocks noChangeAspect="1" noChangeArrowheads="1"/>
          </p:cNvPicPr>
          <p:nvPr/>
        </p:nvPicPr>
        <p:blipFill>
          <a:blip r:embed="rId2" cstate="print"/>
          <a:srcRect/>
          <a:stretch>
            <a:fillRect/>
          </a:stretch>
        </p:blipFill>
        <p:spPr bwMode="auto">
          <a:xfrm>
            <a:off x="0" y="533400"/>
            <a:ext cx="6082453" cy="6096000"/>
          </a:xfrm>
          <a:prstGeom prst="rect">
            <a:avLst/>
          </a:prstGeom>
          <a:noFill/>
        </p:spPr>
      </p:pic>
      <p:pic>
        <p:nvPicPr>
          <p:cNvPr id="4100" name="Picture 4" descr="http://t2.gstatic.com/images?q=tbn:dbFOTOhHY0Sx_M:http://artorg.info/wp-content/files/demedici.jpg&amp;t=1"/>
          <p:cNvPicPr>
            <a:picLocks noChangeAspect="1" noChangeArrowheads="1"/>
          </p:cNvPicPr>
          <p:nvPr/>
        </p:nvPicPr>
        <p:blipFill>
          <a:blip r:embed="rId3" cstate="print"/>
          <a:srcRect/>
          <a:stretch>
            <a:fillRect/>
          </a:stretch>
        </p:blipFill>
        <p:spPr bwMode="auto">
          <a:xfrm>
            <a:off x="6084411" y="1066800"/>
            <a:ext cx="3059589" cy="4191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Italian War of 1551</a:t>
            </a:r>
            <a:endParaRPr lang="en-US" dirty="0"/>
          </a:p>
        </p:txBody>
      </p:sp>
      <p:sp>
        <p:nvSpPr>
          <p:cNvPr id="3" name="Content Placeholder 2"/>
          <p:cNvSpPr>
            <a:spLocks noGrp="1"/>
          </p:cNvSpPr>
          <p:nvPr>
            <p:ph idx="1"/>
          </p:nvPr>
        </p:nvSpPr>
        <p:spPr/>
        <p:txBody>
          <a:bodyPr/>
          <a:lstStyle/>
          <a:p>
            <a:endParaRPr lang="en-US"/>
          </a:p>
        </p:txBody>
      </p:sp>
      <p:pic>
        <p:nvPicPr>
          <p:cNvPr id="18434" name="Picture 2" descr="http://www.wikiwak.com/image/Scannagallo+Vasari.jpg"/>
          <p:cNvPicPr>
            <a:picLocks noChangeAspect="1" noChangeArrowheads="1"/>
          </p:cNvPicPr>
          <p:nvPr/>
        </p:nvPicPr>
        <p:blipFill>
          <a:blip r:embed="rId2" cstate="print"/>
          <a:srcRect/>
          <a:stretch>
            <a:fillRect/>
          </a:stretch>
        </p:blipFill>
        <p:spPr bwMode="auto">
          <a:xfrm>
            <a:off x="-29942" y="1219200"/>
            <a:ext cx="9194404" cy="54197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3 – How to Colonize</a:t>
            </a:r>
            <a:endParaRPr lang="en-US" dirty="0"/>
          </a:p>
        </p:txBody>
      </p:sp>
      <p:sp>
        <p:nvSpPr>
          <p:cNvPr id="3" name="Content Placeholder 2"/>
          <p:cNvSpPr>
            <a:spLocks noGrp="1"/>
          </p:cNvSpPr>
          <p:nvPr>
            <p:ph idx="1"/>
          </p:nvPr>
        </p:nvSpPr>
        <p:spPr/>
        <p:txBody>
          <a:bodyPr/>
          <a:lstStyle/>
          <a:p>
            <a:r>
              <a:rPr lang="en-US" dirty="0" smtClean="0"/>
              <a:t>P.8 - 2</a:t>
            </a:r>
            <a:r>
              <a:rPr lang="en-US" baseline="30000" dirty="0" smtClean="0"/>
              <a:t>nd</a:t>
            </a:r>
            <a:r>
              <a:rPr lang="en-US" dirty="0" smtClean="0"/>
              <a:t> paragraph  “Thus you find enemies…”</a:t>
            </a:r>
          </a:p>
          <a:p>
            <a:r>
              <a:rPr lang="en-US" dirty="0" smtClean="0">
                <a:solidFill>
                  <a:srgbClr val="FF0000"/>
                </a:solidFill>
              </a:rPr>
              <a:t>How might a leader gain the favor of a foreign province?</a:t>
            </a:r>
          </a:p>
          <a:p>
            <a:r>
              <a:rPr lang="en-US" dirty="0" smtClean="0"/>
              <a:t>P. 10 – 1</a:t>
            </a:r>
            <a:r>
              <a:rPr lang="en-US" baseline="30000" dirty="0" smtClean="0"/>
              <a:t>st</a:t>
            </a:r>
            <a:r>
              <a:rPr lang="en-US" dirty="0" smtClean="0"/>
              <a:t> paragraph “But when dominions…”</a:t>
            </a:r>
          </a:p>
          <a:p>
            <a:r>
              <a:rPr lang="en-US" dirty="0" smtClean="0"/>
              <a:t>P. 12 – 1</a:t>
            </a:r>
            <a:r>
              <a:rPr lang="en-US" baseline="30000" dirty="0" smtClean="0"/>
              <a:t>st</a:t>
            </a:r>
            <a:r>
              <a:rPr lang="en-US" dirty="0" smtClean="0"/>
              <a:t> paragraph “The Romans…” </a:t>
            </a:r>
          </a:p>
          <a:p>
            <a:r>
              <a:rPr lang="en-US" dirty="0" smtClean="0">
                <a:solidFill>
                  <a:srgbClr val="FF0000"/>
                </a:solidFill>
              </a:rPr>
              <a:t>How is this an example of political science?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5</a:t>
            </a:r>
            <a:endParaRPr lang="en-US" dirty="0"/>
          </a:p>
        </p:txBody>
      </p:sp>
      <p:sp>
        <p:nvSpPr>
          <p:cNvPr id="3" name="Content Placeholder 2"/>
          <p:cNvSpPr>
            <a:spLocks noGrp="1"/>
          </p:cNvSpPr>
          <p:nvPr>
            <p:ph idx="1"/>
          </p:nvPr>
        </p:nvSpPr>
        <p:spPr/>
        <p:txBody>
          <a:bodyPr/>
          <a:lstStyle/>
          <a:p>
            <a:r>
              <a:rPr lang="en-US" dirty="0" smtClean="0"/>
              <a:t>“despoil” – plunder, sack, lay waste</a:t>
            </a:r>
          </a:p>
          <a:p>
            <a:r>
              <a:rPr lang="en-US" dirty="0"/>
              <a:t> </a:t>
            </a:r>
            <a:r>
              <a:rPr lang="en-US" dirty="0" smtClean="0"/>
              <a:t>p. 21 - “When those states…”</a:t>
            </a:r>
          </a:p>
          <a:p>
            <a:r>
              <a:rPr lang="en-US" dirty="0" smtClean="0">
                <a:solidFill>
                  <a:srgbClr val="FF0000"/>
                </a:solidFill>
              </a:rPr>
              <a:t>Which of the 3 do you think is the best route?</a:t>
            </a:r>
          </a:p>
          <a:p>
            <a:r>
              <a:rPr lang="en-US" dirty="0" smtClean="0"/>
              <a:t>P. 22 – 3</a:t>
            </a:r>
            <a:r>
              <a:rPr lang="en-US" baseline="30000" dirty="0" smtClean="0"/>
              <a:t>rd</a:t>
            </a:r>
            <a:r>
              <a:rPr lang="en-US" dirty="0" smtClean="0"/>
              <a:t> line “And whoever…” to the end</a:t>
            </a:r>
          </a:p>
          <a:p>
            <a:r>
              <a:rPr lang="en-US" dirty="0" smtClean="0">
                <a:solidFill>
                  <a:srgbClr val="FF0000"/>
                </a:solidFill>
              </a:rPr>
              <a:t>What effect would this have on future readers?</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6</a:t>
            </a:r>
            <a:endParaRPr lang="en-US" dirty="0"/>
          </a:p>
        </p:txBody>
      </p:sp>
      <p:sp>
        <p:nvSpPr>
          <p:cNvPr id="3" name="Content Placeholder 2"/>
          <p:cNvSpPr>
            <a:spLocks noGrp="1"/>
          </p:cNvSpPr>
          <p:nvPr>
            <p:ph idx="1"/>
          </p:nvPr>
        </p:nvSpPr>
        <p:spPr/>
        <p:txBody>
          <a:bodyPr>
            <a:normAutofit lnSpcReduction="10000"/>
          </a:bodyPr>
          <a:lstStyle/>
          <a:p>
            <a:r>
              <a:rPr lang="en-US" dirty="0" smtClean="0"/>
              <a:t>P. 23 “Let no one marvel…”</a:t>
            </a:r>
          </a:p>
          <a:p>
            <a:r>
              <a:rPr lang="en-US" dirty="0" smtClean="0">
                <a:solidFill>
                  <a:srgbClr val="FF0000"/>
                </a:solidFill>
              </a:rPr>
              <a:t>Who are “the most excellent” for you?</a:t>
            </a:r>
          </a:p>
          <a:p>
            <a:r>
              <a:rPr lang="en-US" dirty="0" smtClean="0"/>
              <a:t>P. 24 4</a:t>
            </a:r>
            <a:r>
              <a:rPr lang="en-US" baseline="30000" dirty="0" smtClean="0"/>
              <a:t>th</a:t>
            </a:r>
            <a:r>
              <a:rPr lang="en-US" dirty="0" smtClean="0"/>
              <a:t> line.  “But to come to those…”</a:t>
            </a:r>
          </a:p>
          <a:p>
            <a:r>
              <a:rPr lang="en-US" dirty="0" smtClean="0">
                <a:solidFill>
                  <a:srgbClr val="FF0000"/>
                </a:solidFill>
              </a:rPr>
              <a:t>Do you agree?</a:t>
            </a:r>
          </a:p>
          <a:p>
            <a:r>
              <a:rPr lang="en-US" dirty="0" smtClean="0"/>
              <a:t>P. 25. line 8. “It must be…”</a:t>
            </a:r>
            <a:endParaRPr lang="en-US" dirty="0"/>
          </a:p>
          <a:p>
            <a:r>
              <a:rPr lang="en-US" dirty="0" smtClean="0">
                <a:solidFill>
                  <a:srgbClr val="FF0000"/>
                </a:solidFill>
              </a:rPr>
              <a:t>What does this mean?</a:t>
            </a:r>
          </a:p>
          <a:p>
            <a:r>
              <a:rPr lang="en-US" dirty="0" smtClean="0"/>
              <a:t>6</a:t>
            </a:r>
            <a:r>
              <a:rPr lang="en-US" baseline="30000" dirty="0" smtClean="0"/>
              <a:t>th</a:t>
            </a:r>
            <a:r>
              <a:rPr lang="en-US" dirty="0" smtClean="0"/>
              <a:t> line from bottom, “Thus it comes…”</a:t>
            </a:r>
          </a:p>
          <a:p>
            <a:r>
              <a:rPr lang="en-US" dirty="0" smtClean="0">
                <a:solidFill>
                  <a:srgbClr val="FF0000"/>
                </a:solidFill>
              </a:rPr>
              <a:t>What do you think about this line?</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dirty="0" smtClean="0"/>
              <a:t>Ch. 7 </a:t>
            </a:r>
            <a:endParaRPr lang="en-US" dirty="0"/>
          </a:p>
        </p:txBody>
      </p:sp>
      <p:sp>
        <p:nvSpPr>
          <p:cNvPr id="3" name="Content Placeholder 2"/>
          <p:cNvSpPr>
            <a:spLocks noGrp="1"/>
          </p:cNvSpPr>
          <p:nvPr>
            <p:ph idx="1"/>
          </p:nvPr>
        </p:nvSpPr>
        <p:spPr>
          <a:xfrm>
            <a:off x="304800" y="838200"/>
            <a:ext cx="8534400" cy="5867400"/>
          </a:xfrm>
        </p:spPr>
        <p:txBody>
          <a:bodyPr>
            <a:normAutofit fontScale="92500" lnSpcReduction="10000"/>
          </a:bodyPr>
          <a:lstStyle/>
          <a:p>
            <a:r>
              <a:rPr lang="en-US" dirty="0" smtClean="0"/>
              <a:t>P. 27 “Those who rise…”</a:t>
            </a:r>
          </a:p>
          <a:p>
            <a:r>
              <a:rPr lang="en-US" dirty="0" smtClean="0">
                <a:solidFill>
                  <a:srgbClr val="FF0000"/>
                </a:solidFill>
              </a:rPr>
              <a:t>What is this saying?  </a:t>
            </a:r>
          </a:p>
          <a:p>
            <a:r>
              <a:rPr lang="en-US" dirty="0" smtClean="0">
                <a:solidFill>
                  <a:srgbClr val="FF0000"/>
                </a:solidFill>
              </a:rPr>
              <a:t>What are the disadvantages of a “fortunate” leader?</a:t>
            </a:r>
          </a:p>
          <a:p>
            <a:r>
              <a:rPr lang="en-US" dirty="0" smtClean="0"/>
              <a:t>“They neither know how to…”</a:t>
            </a:r>
          </a:p>
          <a:p>
            <a:r>
              <a:rPr lang="en-US" dirty="0" smtClean="0"/>
              <a:t>P. 28 – Introduces </a:t>
            </a:r>
            <a:r>
              <a:rPr lang="en-US" dirty="0" err="1" smtClean="0"/>
              <a:t>Cesare</a:t>
            </a:r>
            <a:r>
              <a:rPr lang="en-US" dirty="0" smtClean="0"/>
              <a:t> </a:t>
            </a:r>
            <a:r>
              <a:rPr lang="en-US" dirty="0" err="1" smtClean="0"/>
              <a:t>Borgio</a:t>
            </a:r>
            <a:r>
              <a:rPr lang="en-US" dirty="0" smtClean="0"/>
              <a:t>, the model leader for Machiavelli.  Let’s look at why:</a:t>
            </a:r>
          </a:p>
          <a:p>
            <a:r>
              <a:rPr lang="en-US" dirty="0" smtClean="0"/>
              <a:t>P.29 8</a:t>
            </a:r>
            <a:r>
              <a:rPr lang="en-US" baseline="30000" dirty="0" smtClean="0"/>
              <a:t>th</a:t>
            </a:r>
            <a:r>
              <a:rPr lang="en-US" dirty="0" smtClean="0"/>
              <a:t> line “It was, therefore, necessary…”</a:t>
            </a:r>
          </a:p>
          <a:p>
            <a:r>
              <a:rPr lang="en-US" dirty="0" smtClean="0"/>
              <a:t>P. 30  “The first thing…”</a:t>
            </a:r>
          </a:p>
          <a:p>
            <a:r>
              <a:rPr lang="en-US" dirty="0" smtClean="0"/>
              <a:t>P. 30 4</a:t>
            </a:r>
            <a:r>
              <a:rPr lang="en-US" baseline="30000" dirty="0" smtClean="0"/>
              <a:t>th</a:t>
            </a:r>
            <a:r>
              <a:rPr lang="en-US" dirty="0" smtClean="0"/>
              <a:t> line from bottom “When he took…”</a:t>
            </a:r>
          </a:p>
          <a:p>
            <a:r>
              <a:rPr lang="en-US" dirty="0" smtClean="0"/>
              <a:t>P. 31 middle “he resolved to show…”</a:t>
            </a:r>
          </a:p>
          <a:p>
            <a:r>
              <a:rPr lang="en-US" dirty="0" smtClean="0"/>
              <a:t>P. 33 last paragraph “Reviewing thus…”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20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 8</a:t>
            </a:r>
            <a:endParaRPr lang="en-US" dirty="0"/>
          </a:p>
        </p:txBody>
      </p:sp>
      <p:sp>
        <p:nvSpPr>
          <p:cNvPr id="3" name="Content Placeholder 2"/>
          <p:cNvSpPr>
            <a:spLocks noGrp="1"/>
          </p:cNvSpPr>
          <p:nvPr>
            <p:ph idx="1"/>
          </p:nvPr>
        </p:nvSpPr>
        <p:spPr>
          <a:xfrm>
            <a:off x="228600" y="1295400"/>
            <a:ext cx="8686800" cy="5334000"/>
          </a:xfrm>
        </p:spPr>
        <p:txBody>
          <a:bodyPr>
            <a:normAutofit fontScale="92500" lnSpcReduction="20000"/>
          </a:bodyPr>
          <a:lstStyle/>
          <a:p>
            <a:r>
              <a:rPr lang="en-US" dirty="0" smtClean="0"/>
              <a:t>P. 35  “But as there are…”</a:t>
            </a:r>
          </a:p>
          <a:p>
            <a:r>
              <a:rPr lang="en-US" dirty="0" smtClean="0">
                <a:solidFill>
                  <a:srgbClr val="FF0000"/>
                </a:solidFill>
              </a:rPr>
              <a:t>What does that mean?</a:t>
            </a:r>
          </a:p>
          <a:p>
            <a:r>
              <a:rPr lang="en-US" dirty="0" smtClean="0"/>
              <a:t>Let’s read about 1 of the examples:</a:t>
            </a:r>
          </a:p>
          <a:p>
            <a:r>
              <a:rPr lang="en-US" dirty="0" smtClean="0"/>
              <a:t>P. 37 top “</a:t>
            </a:r>
            <a:r>
              <a:rPr lang="en-US" dirty="0" err="1" smtClean="0"/>
              <a:t>Oliverotto</a:t>
            </a:r>
            <a:r>
              <a:rPr lang="en-US" dirty="0" smtClean="0"/>
              <a:t> </a:t>
            </a:r>
            <a:r>
              <a:rPr lang="en-US" dirty="0" err="1" smtClean="0"/>
              <a:t>da</a:t>
            </a:r>
            <a:r>
              <a:rPr lang="en-US" dirty="0" smtClean="0"/>
              <a:t> </a:t>
            </a:r>
            <a:r>
              <a:rPr lang="en-US" dirty="0" err="1" smtClean="0"/>
              <a:t>Fermo</a:t>
            </a:r>
            <a:endParaRPr lang="en-US" dirty="0" smtClean="0"/>
          </a:p>
          <a:p>
            <a:r>
              <a:rPr lang="en-US" dirty="0" smtClean="0">
                <a:solidFill>
                  <a:srgbClr val="FF0000"/>
                </a:solidFill>
              </a:rPr>
              <a:t>Who raised him?</a:t>
            </a:r>
          </a:p>
          <a:p>
            <a:r>
              <a:rPr lang="en-US" dirty="0" smtClean="0">
                <a:solidFill>
                  <a:srgbClr val="FF0000"/>
                </a:solidFill>
              </a:rPr>
              <a:t>Why did he want a military position?  What do you think he was really after?  Do you think he was born with those ambitions?</a:t>
            </a:r>
          </a:p>
          <a:p>
            <a:r>
              <a:rPr lang="en-US" dirty="0" smtClean="0">
                <a:solidFill>
                  <a:srgbClr val="FF0000"/>
                </a:solidFill>
              </a:rPr>
              <a:t>What do you think of his actions?</a:t>
            </a:r>
          </a:p>
          <a:p>
            <a:r>
              <a:rPr lang="en-US" dirty="0" smtClean="0"/>
              <a:t>P. 39  1</a:t>
            </a:r>
            <a:r>
              <a:rPr lang="en-US" baseline="30000" dirty="0" smtClean="0"/>
              <a:t>st</a:t>
            </a:r>
            <a:r>
              <a:rPr lang="en-US" dirty="0" smtClean="0"/>
              <a:t> paragraph “Whence it is to be noted…”</a:t>
            </a:r>
          </a:p>
          <a:p>
            <a:r>
              <a:rPr lang="en-US" dirty="0" smtClean="0">
                <a:solidFill>
                  <a:srgbClr val="FF0000"/>
                </a:solidFill>
              </a:rPr>
              <a:t>What does this mean?  Do you agree?</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TotalTime>
  <Words>545</Words>
  <Application>Microsoft Office PowerPoint</Application>
  <PresentationFormat>On-screen Show (4:3)</PresentationFormat>
  <Paragraphs>67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Background</vt:lpstr>
      <vt:lpstr>Slide 3</vt:lpstr>
      <vt:lpstr>The Italian War of 1551</vt:lpstr>
      <vt:lpstr>Ch 3 – How to Colonize</vt:lpstr>
      <vt:lpstr>Ch. 5</vt:lpstr>
      <vt:lpstr>Ch. 6</vt:lpstr>
      <vt:lpstr>Ch. 7 </vt:lpstr>
      <vt:lpstr>Ch. 8</vt:lpstr>
      <vt:lpstr>Ch. 9 </vt:lpstr>
      <vt:lpstr>Ch. 11</vt:lpstr>
      <vt:lpstr>HW on wikispaces</vt:lpstr>
    </vt:vector>
  </TitlesOfParts>
  <Company>Ransom Everglades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jrosenfels</dc:creator>
  <cp:lastModifiedBy>jrosenfels</cp:lastModifiedBy>
  <cp:revision>24</cp:revision>
  <dcterms:created xsi:type="dcterms:W3CDTF">2010-09-14T19:03:14Z</dcterms:created>
  <dcterms:modified xsi:type="dcterms:W3CDTF">2010-09-15T19:22:58Z</dcterms:modified>
</cp:coreProperties>
</file>